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5"/>
  </p:notesMasterIdLst>
  <p:sldIdLst>
    <p:sldId id="278" r:id="rId2"/>
    <p:sldId id="280" r:id="rId3"/>
    <p:sldId id="307" r:id="rId4"/>
    <p:sldId id="308" r:id="rId5"/>
    <p:sldId id="294" r:id="rId6"/>
    <p:sldId id="300" r:id="rId7"/>
    <p:sldId id="304" r:id="rId8"/>
    <p:sldId id="305" r:id="rId9"/>
    <p:sldId id="296" r:id="rId10"/>
    <p:sldId id="309" r:id="rId11"/>
    <p:sldId id="310" r:id="rId12"/>
    <p:sldId id="311" r:id="rId13"/>
    <p:sldId id="293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02C8F"/>
    <a:srgbClr val="E6C190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47019" autoAdjust="0"/>
  </p:normalViewPr>
  <p:slideViewPr>
    <p:cSldViewPr snapToGrid="0" snapToObjects="1">
      <p:cViewPr>
        <p:scale>
          <a:sx n="66" d="100"/>
          <a:sy n="66" d="100"/>
        </p:scale>
        <p:origin x="1330" y="3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-197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Good day everyone, specially to all the panelist and my fellow </a:t>
            </a:r>
            <a:r>
              <a:rPr lang="en-US" dirty="0" err="1"/>
              <a:t>Kodegeeks</a:t>
            </a:r>
            <a:r>
              <a:rPr lang="en-US" dirty="0"/>
              <a:t>. </a:t>
            </a:r>
          </a:p>
          <a:p>
            <a:r>
              <a:rPr lang="en-US" dirty="0"/>
              <a:t>Thank you for granting the time to be here. </a:t>
            </a:r>
          </a:p>
          <a:p>
            <a:r>
              <a:rPr lang="en-US" dirty="0"/>
              <a:t>I am glad to present to you the output of mini project 1 which is entitled </a:t>
            </a:r>
            <a:r>
              <a:rPr lang="en-US" dirty="0" err="1"/>
              <a:t>myStore</a:t>
            </a:r>
            <a:r>
              <a:rPr lang="en-US" dirty="0"/>
              <a:t> Web Site. </a:t>
            </a:r>
          </a:p>
          <a:p>
            <a:r>
              <a:rPr lang="en-US" dirty="0"/>
              <a:t>By the way, I am Garry Cacho, 44years old, married for 11 years and a father of a 3 year old girl.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our use case,</a:t>
            </a:r>
          </a:p>
          <a:p>
            <a:endParaRPr lang="en-US" dirty="0"/>
          </a:p>
          <a:p>
            <a:r>
              <a:rPr lang="en-US" dirty="0"/>
              <a:t>We have 2 actors, namely registered customer and non-registered-customer</a:t>
            </a:r>
          </a:p>
          <a:p>
            <a:endParaRPr lang="en-US" dirty="0"/>
          </a:p>
          <a:p>
            <a:r>
              <a:rPr lang="en-US" dirty="0"/>
              <a:t>And 7 general use cases, namely login, shopping cart, view products, checkout, make purchase, user info, logout</a:t>
            </a:r>
          </a:p>
          <a:p>
            <a:endParaRPr lang="en-US" dirty="0"/>
          </a:p>
          <a:p>
            <a:r>
              <a:rPr lang="en-US" dirty="0"/>
              <a:t>Non-registered customer actor is granted access only to view products</a:t>
            </a:r>
          </a:p>
          <a:p>
            <a:endParaRPr lang="en-US" dirty="0"/>
          </a:p>
          <a:p>
            <a:r>
              <a:rPr lang="en-US" dirty="0"/>
              <a:t>Registered customer can access view products and login which is the portal to other remaining use cases.</a:t>
            </a:r>
          </a:p>
        </p:txBody>
      </p:sp>
    </p:spTree>
    <p:extLst>
      <p:ext uri="{BB962C8B-B14F-4D97-AF65-F5344CB8AC3E}">
        <p14:creationId xmlns:p14="http://schemas.microsoft.com/office/powerpoint/2010/main" val="3412904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data flow diagram (DFD) is a visual representation of how data flows within a system. It shows the inputs, processes, and outputs of a system, as well as the data stores and entities that interact with the system.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basic components of a data flow diagram include: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Processes: These represent the functions or activities performed within the system. Each process takes inputs, performs some operation, and produces outputs.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Flows: These are the paths through which data moves between the different components of the system, such as processes, data stores, and entities.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Stores: These are the places where data is stored within the system, such as databases or files.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Entities: These are the external factors that interact with the system, such as users, customers, or other systems.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39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this DFD</a:t>
            </a:r>
          </a:p>
          <a:p>
            <a:endParaRPr lang="en-US" dirty="0"/>
          </a:p>
          <a:p>
            <a:r>
              <a:rPr lang="en-US" dirty="0"/>
              <a:t>The Red rectangle represent an external system ( a human being behind a computer, or another distinct system)</a:t>
            </a:r>
          </a:p>
          <a:p>
            <a:endParaRPr lang="en-US" dirty="0"/>
          </a:p>
          <a:p>
            <a:r>
              <a:rPr lang="en-US" dirty="0"/>
              <a:t>The Blue bubbles represents sub system being used internally by the web site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Black bubbles represents sub system that is dynamically rendered based on its object data</a:t>
            </a:r>
          </a:p>
          <a:p>
            <a:endParaRPr lang="en-US" dirty="0"/>
          </a:p>
          <a:p>
            <a:r>
              <a:rPr lang="en-US" dirty="0"/>
              <a:t>The Green rectangle represent the sub system that pre-stored object data</a:t>
            </a:r>
          </a:p>
          <a:p>
            <a:endParaRPr lang="en-US" dirty="0"/>
          </a:p>
          <a:p>
            <a:r>
              <a:rPr lang="en-US" dirty="0"/>
              <a:t>The Customer has a default access to home(1.0)</a:t>
            </a:r>
          </a:p>
          <a:p>
            <a:endParaRPr lang="en-US" dirty="0"/>
          </a:p>
          <a:p>
            <a:r>
              <a:rPr lang="en-US" dirty="0"/>
              <a:t>1.0 Home has 2 dynamically rendered DOMs that takes its data from data objects</a:t>
            </a:r>
          </a:p>
          <a:p>
            <a:endParaRPr lang="en-US" dirty="0"/>
          </a:p>
          <a:p>
            <a:r>
              <a:rPr lang="en-US" dirty="0"/>
              <a:t>2.0 Login verify data from List of Users Data Object</a:t>
            </a:r>
          </a:p>
          <a:p>
            <a:endParaRPr lang="en-US" dirty="0"/>
          </a:p>
          <a:p>
            <a:r>
              <a:rPr lang="en-US" dirty="0"/>
              <a:t>3.0 Dashboard has 3 dynamically rendered DOMs that takes its data from all the data objects </a:t>
            </a:r>
          </a:p>
          <a:p>
            <a:endParaRPr lang="en-US" dirty="0"/>
          </a:p>
          <a:p>
            <a:r>
              <a:rPr lang="en-US" dirty="0"/>
              <a:t>4.0 Checkout sums up the price of the available items inside the user shopping cart item list</a:t>
            </a:r>
          </a:p>
          <a:p>
            <a:endParaRPr lang="en-US" dirty="0"/>
          </a:p>
          <a:p>
            <a:r>
              <a:rPr lang="en-US" dirty="0"/>
              <a:t>5.0 Payment will accept payment input and transfer all the available items in the shopping cart to the list of incoming shipment</a:t>
            </a:r>
          </a:p>
          <a:p>
            <a:endParaRPr lang="en-US" dirty="0"/>
          </a:p>
          <a:p>
            <a:r>
              <a:rPr lang="en-US" dirty="0"/>
              <a:t>9.0 Production Search filters the List of Products array with the </a:t>
            </a:r>
            <a:r>
              <a:rPr lang="en-US"/>
              <a:t>input string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8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6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site, is a mock implementation of a basic and simple online shopping web app with emphasis to user-friendliness, modern look and simplicity</a:t>
            </a:r>
          </a:p>
          <a:p>
            <a:endParaRPr lang="en-US" dirty="0"/>
          </a:p>
          <a:p>
            <a:r>
              <a:rPr lang="en-US" dirty="0"/>
              <a:t>Due to the use of bootstrap framework introduced by our very helpful and inspiring mentor sir Wendell, I was able to implement responsive design that enable the web app to be viewed with many types of devices shapes and sizes.</a:t>
            </a:r>
          </a:p>
          <a:p>
            <a:endParaRPr lang="en-US" dirty="0"/>
          </a:p>
          <a:p>
            <a:r>
              <a:rPr lang="en-US" dirty="0"/>
              <a:t>It has also basic product search features, that enables the user to query the desired product using a search string., this was possible due to the introduction of array filter function.</a:t>
            </a:r>
          </a:p>
        </p:txBody>
      </p:sp>
    </p:spTree>
    <p:extLst>
      <p:ext uri="{BB962C8B-B14F-4D97-AF65-F5344CB8AC3E}">
        <p14:creationId xmlns:p14="http://schemas.microsoft.com/office/powerpoint/2010/main" val="191052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Additionally, a basic security features is also implemented that enable multiple users to login and log out of the system.</a:t>
            </a:r>
          </a:p>
          <a:p>
            <a:endParaRPr lang="en-US" dirty="0"/>
          </a:p>
          <a:p>
            <a:r>
              <a:rPr lang="en-US" dirty="0"/>
              <a:t>And in order To simplify the products presentation, products are grouped into categories of similar properties so that whenever the user may opt to select a limited view of some products, it would be easy for the user to browse few number of items.</a:t>
            </a:r>
          </a:p>
          <a:p>
            <a:endParaRPr lang="en-US" dirty="0"/>
          </a:p>
          <a:p>
            <a:r>
              <a:rPr lang="en-US" dirty="0"/>
              <a:t>It has also shopping cart and checkout mechanism, whereby the user before opting to buy any product, it first store the selected products in a shopping cart and the total amount will be seen during checkout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1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objective of the project.</a:t>
            </a:r>
          </a:p>
          <a:p>
            <a:endParaRPr lang="en-US" dirty="0"/>
          </a:p>
          <a:p>
            <a:r>
              <a:rPr lang="en-US" dirty="0"/>
              <a:t>Many businesses nowadays demand the need for a dedicated e-commerce platform that showcase their goods and services to the public. Making this project can kickstart my experience in implementing e-commerce related application. This project can be easily repurposed to showcase a niche products and services that requires online transaction.</a:t>
            </a:r>
          </a:p>
          <a:p>
            <a:endParaRPr lang="en-US" dirty="0"/>
          </a:p>
          <a:p>
            <a:r>
              <a:rPr lang="en-US" dirty="0"/>
              <a:t>And to create a proof of concept on how to implement the visualization, logic and data flow of a simple online shopping web site</a:t>
            </a:r>
          </a:p>
        </p:txBody>
      </p:sp>
    </p:spTree>
    <p:extLst>
      <p:ext uri="{BB962C8B-B14F-4D97-AF65-F5344CB8AC3E}">
        <p14:creationId xmlns:p14="http://schemas.microsoft.com/office/powerpoint/2010/main" val="223170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92662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the entirety of the project Implementation, I see to it that proper code segregation is adhered. I divided the code into separate file according to its intended function. </a:t>
            </a:r>
          </a:p>
          <a:p>
            <a:endParaRPr lang="en-US" dirty="0"/>
          </a:p>
          <a:p>
            <a:r>
              <a:rPr lang="en-US" dirty="0"/>
              <a:t>For data modeling mechanism I used </a:t>
            </a:r>
            <a:r>
              <a:rPr lang="en-US" dirty="0" err="1"/>
              <a:t>javascript</a:t>
            </a:r>
            <a:r>
              <a:rPr lang="en-US" dirty="0"/>
              <a:t> object arrays in order to describe the properties of each products, users and products category.</a:t>
            </a:r>
          </a:p>
          <a:p>
            <a:endParaRPr lang="en-US" dirty="0"/>
          </a:p>
          <a:p>
            <a:r>
              <a:rPr lang="en-US" dirty="0"/>
              <a:t>For viewing and visualization, I used the combination of html5, </a:t>
            </a:r>
            <a:r>
              <a:rPr lang="en-US" dirty="0" err="1"/>
              <a:t>css</a:t>
            </a:r>
            <a:r>
              <a:rPr lang="en-US" dirty="0"/>
              <a:t>, and bootstrap. I used vanilla </a:t>
            </a:r>
            <a:r>
              <a:rPr lang="en-US" dirty="0" err="1"/>
              <a:t>javascript</a:t>
            </a:r>
            <a:r>
              <a:rPr lang="en-US" dirty="0"/>
              <a:t> to dynamically render DOMs that relates to the products presentation.</a:t>
            </a:r>
          </a:p>
          <a:p>
            <a:endParaRPr lang="en-US" dirty="0"/>
          </a:p>
          <a:p>
            <a:r>
              <a:rPr lang="en-US" dirty="0"/>
              <a:t>And for basic controller, page routing and business logic obviously I used vanilla JS.</a:t>
            </a:r>
          </a:p>
        </p:txBody>
      </p:sp>
    </p:spTree>
    <p:extLst>
      <p:ext uri="{BB962C8B-B14F-4D97-AF65-F5344CB8AC3E}">
        <p14:creationId xmlns:p14="http://schemas.microsoft.com/office/powerpoint/2010/main" val="393309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IDE I used </a:t>
            </a:r>
            <a:r>
              <a:rPr lang="en-US" dirty="0" err="1"/>
              <a:t>vscode</a:t>
            </a:r>
            <a:r>
              <a:rPr lang="en-US" dirty="0"/>
              <a:t> with installed html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code snippets, I also installed live server extension  and </a:t>
            </a:r>
            <a:r>
              <a:rPr lang="en-US" dirty="0" err="1"/>
              <a:t>tabnine</a:t>
            </a:r>
            <a:r>
              <a:rPr lang="en-US" dirty="0"/>
              <a:t> for AI driven automatic code completion and </a:t>
            </a:r>
            <a:r>
              <a:rPr lang="en-US" dirty="0" err="1"/>
              <a:t>intellisense</a:t>
            </a:r>
            <a:r>
              <a:rPr lang="en-US" dirty="0"/>
              <a:t> since I did not yet really memorized most of the syntax</a:t>
            </a:r>
          </a:p>
          <a:p>
            <a:endParaRPr lang="en-US" dirty="0"/>
          </a:p>
          <a:p>
            <a:r>
              <a:rPr lang="en-US" dirty="0"/>
              <a:t>For version control, git and </a:t>
            </a:r>
            <a:r>
              <a:rPr lang="en-US" dirty="0" err="1"/>
              <a:t>github</a:t>
            </a:r>
            <a:r>
              <a:rPr lang="en-US" dirty="0"/>
              <a:t> is used together with </a:t>
            </a:r>
            <a:r>
              <a:rPr lang="en-US" dirty="0" err="1"/>
              <a:t>mingw</a:t>
            </a:r>
            <a:r>
              <a:rPr lang="en-US" dirty="0"/>
              <a:t> as the emulation of bash command line interface.</a:t>
            </a:r>
          </a:p>
          <a:p>
            <a:endParaRPr lang="en-US" dirty="0"/>
          </a:p>
          <a:p>
            <a:r>
              <a:rPr lang="en-US" dirty="0"/>
              <a:t>For local web service I used </a:t>
            </a:r>
            <a:r>
              <a:rPr lang="en-US" dirty="0" err="1"/>
              <a:t>xampp</a:t>
            </a:r>
            <a:r>
              <a:rPr lang="en-US" dirty="0"/>
              <a:t> for local test </a:t>
            </a:r>
            <a:r>
              <a:rPr lang="en-US" dirty="0" err="1"/>
              <a:t>deployent</a:t>
            </a:r>
            <a:r>
              <a:rPr lang="en-US" dirty="0"/>
              <a:t> and for online deployment I used </a:t>
            </a:r>
            <a:r>
              <a:rPr lang="en-US" dirty="0" err="1"/>
              <a:t>github</a:t>
            </a:r>
            <a:r>
              <a:rPr lang="en-US" dirty="0"/>
              <a:t> pages.</a:t>
            </a:r>
          </a:p>
        </p:txBody>
      </p:sp>
    </p:spTree>
    <p:extLst>
      <p:ext uri="{BB962C8B-B14F-4D97-AF65-F5344CB8AC3E}">
        <p14:creationId xmlns:p14="http://schemas.microsoft.com/office/powerpoint/2010/main" val="64982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use case diagram is a visual representation of the functional requirements of a system, which shows the interactions between actors (users, roles, or other systems) and the system itself. Use case diagrams are typically used to describe the high-level functionality of a system and to show how the system interacts with its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5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rymcach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c120978levelup1.github.io/login.html" TargetMode="External"/><Relationship Id="rId7" Type="http://schemas.openxmlformats.org/officeDocument/2006/relationships/hyperlink" Target="https://gc120978levelup1.github.io/user_inf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c120978levelup1.github.io/checkout.html" TargetMode="External"/><Relationship Id="rId5" Type="http://schemas.openxmlformats.org/officeDocument/2006/relationships/hyperlink" Target="https://gc120978levelup1.github.io/dashboard.html" TargetMode="External"/><Relationship Id="rId4" Type="http://schemas.openxmlformats.org/officeDocument/2006/relationships/hyperlink" Target="https://gc120978levelup1.github.io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rrymcacho.com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534" y="87546"/>
            <a:ext cx="6518584" cy="1196502"/>
          </a:xfrm>
          <a:solidFill>
            <a:srgbClr val="E6C190">
              <a:alpha val="87843"/>
            </a:srgbClr>
          </a:solidFill>
          <a:ln>
            <a:noFill/>
          </a:ln>
        </p:spPr>
        <p:txBody>
          <a:bodyPr/>
          <a:lstStyle/>
          <a:p>
            <a:r>
              <a:rPr lang="en-US" dirty="0"/>
              <a:t>MYSTORE WEB site mini project 1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314" y="4173847"/>
            <a:ext cx="4152122" cy="1867030"/>
          </a:xfrm>
        </p:spPr>
        <p:txBody>
          <a:bodyPr/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GARRY M. CACHO</a:t>
            </a:r>
            <a:r>
              <a:rPr lang="en-US" sz="1800" dirty="0"/>
              <a:t>, 44yo</a:t>
            </a:r>
          </a:p>
          <a:p>
            <a:r>
              <a:rPr lang="en-US" sz="1600" dirty="0"/>
              <a:t>An Electrical Engineer by day, and a C++ programmer by night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www.garrymcacho.com</a:t>
            </a:r>
            <a:endParaRPr lang="en-US" sz="1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1DE9A-303D-13EE-4EAB-81E80299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060" y="1284049"/>
            <a:ext cx="6518584" cy="274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57B21E-3793-2EA0-4404-CF25273F4B5A}"/>
              </a:ext>
            </a:extLst>
          </p:cNvPr>
          <p:cNvSpPr/>
          <p:nvPr/>
        </p:nvSpPr>
        <p:spPr>
          <a:xfrm>
            <a:off x="3130246" y="945091"/>
            <a:ext cx="8797587" cy="53406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5CF31-B02E-3170-0274-328E30B7FECC}"/>
              </a:ext>
            </a:extLst>
          </p:cNvPr>
          <p:cNvSpPr txBox="1"/>
          <p:nvPr/>
        </p:nvSpPr>
        <p:spPr>
          <a:xfrm>
            <a:off x="6008752" y="55875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myStore</a:t>
            </a:r>
            <a:r>
              <a:rPr lang="en-US" dirty="0"/>
              <a:t> Online Shopping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6AEAA-0873-0F21-8FE8-32556C236C18}"/>
              </a:ext>
            </a:extLst>
          </p:cNvPr>
          <p:cNvSpPr/>
          <p:nvPr/>
        </p:nvSpPr>
        <p:spPr>
          <a:xfrm>
            <a:off x="3852556" y="5047925"/>
            <a:ext cx="2205423" cy="8690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VIEW PRODUCTS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DD46B-BEF7-25C2-F73D-EE9FC8DEE217}"/>
              </a:ext>
            </a:extLst>
          </p:cNvPr>
          <p:cNvSpPr/>
          <p:nvPr/>
        </p:nvSpPr>
        <p:spPr>
          <a:xfrm>
            <a:off x="9674383" y="3943425"/>
            <a:ext cx="201168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PURCHASE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59078A-224B-9378-33D3-3F4FC93785CE}"/>
              </a:ext>
            </a:extLst>
          </p:cNvPr>
          <p:cNvSpPr/>
          <p:nvPr/>
        </p:nvSpPr>
        <p:spPr>
          <a:xfrm>
            <a:off x="6790023" y="4884661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564E8-617F-1B93-79E9-80447B144646}"/>
              </a:ext>
            </a:extLst>
          </p:cNvPr>
          <p:cNvSpPr/>
          <p:nvPr/>
        </p:nvSpPr>
        <p:spPr>
          <a:xfrm>
            <a:off x="3905662" y="1129650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F4C763-DF0E-837B-4F98-7E1AFCDFCD88}"/>
              </a:ext>
            </a:extLst>
          </p:cNvPr>
          <p:cNvCxnSpPr>
            <a:cxnSpLocks/>
            <a:stCxn id="29" idx="3"/>
            <a:endCxn id="14" idx="2"/>
          </p:cNvCxnSpPr>
          <p:nvPr/>
        </p:nvCxnSpPr>
        <p:spPr>
          <a:xfrm flipV="1">
            <a:off x="1771665" y="1517694"/>
            <a:ext cx="2133997" cy="302744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48D55-DA48-483E-8498-4E1FD5A41D9E}"/>
              </a:ext>
            </a:extLst>
          </p:cNvPr>
          <p:cNvCxnSpPr>
            <a:cxnSpLocks/>
            <a:stCxn id="29" idx="3"/>
            <a:endCxn id="11" idx="2"/>
          </p:cNvCxnSpPr>
          <p:nvPr/>
        </p:nvCxnSpPr>
        <p:spPr>
          <a:xfrm>
            <a:off x="1771665" y="1820438"/>
            <a:ext cx="2080891" cy="3662005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B2CF45-9E97-C607-D545-E1E153FAA83E}"/>
              </a:ext>
            </a:extLst>
          </p:cNvPr>
          <p:cNvSpPr/>
          <p:nvPr/>
        </p:nvSpPr>
        <p:spPr>
          <a:xfrm>
            <a:off x="3905662" y="2968497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 CART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F05901-7F1B-1319-7A87-EEC8964219D0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792667" y="4589454"/>
            <a:ext cx="2059889" cy="89298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944C4C-C052-4650-C0A8-5716F4971EEE}"/>
              </a:ext>
            </a:extLst>
          </p:cNvPr>
          <p:cNvGrpSpPr/>
          <p:nvPr/>
        </p:nvGrpSpPr>
        <p:grpSpPr>
          <a:xfrm>
            <a:off x="236347" y="1277768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13A3F8-7348-FDD6-F818-C1572BA98869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DCCD6B-BEB1-F94C-F231-DCDB72CB1393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9568B6-394C-0B77-9A59-12EBBDDA6FB7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29946C-2B05-1085-32AB-4091696FF4C3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34692B-A545-F83F-D298-3DAFB173E9BB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6D34E0-85EF-7276-E298-1CADBD9E32CE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2A5EEF-DB1E-7773-7B1A-7AC6A1F90296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REGISTERED CUSTOMER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90E3E-5C16-28B2-43A3-2AF47226BB0C}"/>
              </a:ext>
            </a:extLst>
          </p:cNvPr>
          <p:cNvGrpSpPr/>
          <p:nvPr/>
        </p:nvGrpSpPr>
        <p:grpSpPr>
          <a:xfrm>
            <a:off x="257349" y="4046784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517DF5-B516-53D5-5AF4-54FC6A8C6674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0EA7862-64C5-E517-25C7-AE735D680D59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D96120-40C6-8249-ADF3-2865A4B3511F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EA56D-1B8A-890F-E804-36BAFC4D9C10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D4E352F-1A7E-16C0-1334-F68688480A52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811B9E-7DFC-6DAF-2E7A-A309D1D62CB5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C177F-6EE7-26D4-82FC-809FD0831372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NON-REGISTERED CUSTOMER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F1FF6A-31E9-40FC-C8F2-C9000A338641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>
            <a:off x="4956507" y="1905737"/>
            <a:ext cx="0" cy="106276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56BF090-4B22-D28E-1061-4138B7981EC6}"/>
              </a:ext>
            </a:extLst>
          </p:cNvPr>
          <p:cNvCxnSpPr>
            <a:cxnSpLocks/>
            <a:stCxn id="19" idx="4"/>
            <a:endCxn id="11" idx="0"/>
          </p:cNvCxnSpPr>
          <p:nvPr/>
        </p:nvCxnSpPr>
        <p:spPr>
          <a:xfrm flipH="1">
            <a:off x="4955268" y="4026645"/>
            <a:ext cx="1239" cy="102128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4A0F8BA-40A1-C035-3905-1D310B54E0B6}"/>
              </a:ext>
            </a:extLst>
          </p:cNvPr>
          <p:cNvSpPr txBox="1"/>
          <p:nvPr/>
        </p:nvSpPr>
        <p:spPr>
          <a:xfrm>
            <a:off x="3593022" y="41765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72DDFB-2AC2-61AF-012E-8AAB0AAE61EC}"/>
              </a:ext>
            </a:extLst>
          </p:cNvPr>
          <p:cNvCxnSpPr>
            <a:cxnSpLocks/>
            <a:stCxn id="19" idx="5"/>
            <a:endCxn id="13" idx="2"/>
          </p:cNvCxnSpPr>
          <p:nvPr/>
        </p:nvCxnSpPr>
        <p:spPr>
          <a:xfrm>
            <a:off x="5699567" y="3871683"/>
            <a:ext cx="1090456" cy="1542052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B142B5D-6369-9B17-5413-96A60459FB17}"/>
              </a:ext>
            </a:extLst>
          </p:cNvPr>
          <p:cNvSpPr/>
          <p:nvPr/>
        </p:nvSpPr>
        <p:spPr>
          <a:xfrm>
            <a:off x="7333559" y="270447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LOGOUT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1936DB-10EF-AD48-DFF7-29B7F2E4E295}"/>
              </a:ext>
            </a:extLst>
          </p:cNvPr>
          <p:cNvSpPr txBox="1"/>
          <p:nvPr/>
        </p:nvSpPr>
        <p:spPr>
          <a:xfrm>
            <a:off x="3534537" y="216302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DB8BF79-DD5E-D85F-F639-A0DBCDE3871D}"/>
              </a:ext>
            </a:extLst>
          </p:cNvPr>
          <p:cNvCxnSpPr>
            <a:cxnSpLocks/>
            <a:stCxn id="13" idx="6"/>
            <a:endCxn id="12" idx="3"/>
          </p:cNvCxnSpPr>
          <p:nvPr/>
        </p:nvCxnSpPr>
        <p:spPr>
          <a:xfrm flipV="1">
            <a:off x="8891713" y="4846611"/>
            <a:ext cx="1077274" cy="567124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A6BE0CE-C5F1-D976-4674-762414665888}"/>
              </a:ext>
            </a:extLst>
          </p:cNvPr>
          <p:cNvSpPr txBox="1"/>
          <p:nvPr/>
        </p:nvSpPr>
        <p:spPr>
          <a:xfrm>
            <a:off x="5216773" y="21057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C7D024-CAF5-C826-7F9D-12F220AE63DE}"/>
              </a:ext>
            </a:extLst>
          </p:cNvPr>
          <p:cNvSpPr txBox="1"/>
          <p:nvPr/>
        </p:nvSpPr>
        <p:spPr>
          <a:xfrm>
            <a:off x="5792666" y="288062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F1204D-84E9-8B62-8A18-067D9A334A73}"/>
              </a:ext>
            </a:extLst>
          </p:cNvPr>
          <p:cNvSpPr txBox="1"/>
          <p:nvPr/>
        </p:nvSpPr>
        <p:spPr>
          <a:xfrm>
            <a:off x="5943086" y="399407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715927-D987-1DB0-2E22-E0A66A75FFB8}"/>
              </a:ext>
            </a:extLst>
          </p:cNvPr>
          <p:cNvSpPr txBox="1"/>
          <p:nvPr/>
        </p:nvSpPr>
        <p:spPr>
          <a:xfrm>
            <a:off x="6168576" y="116978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8E6C82-E5ED-8615-C853-0FB1E0001DB0}"/>
              </a:ext>
            </a:extLst>
          </p:cNvPr>
          <p:cNvSpPr txBox="1"/>
          <p:nvPr/>
        </p:nvSpPr>
        <p:spPr>
          <a:xfrm>
            <a:off x="9075706" y="513017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ACC4B2-3ECE-76DC-17BA-27B00CC43970}"/>
              </a:ext>
            </a:extLst>
          </p:cNvPr>
          <p:cNvSpPr/>
          <p:nvPr/>
        </p:nvSpPr>
        <p:spPr>
          <a:xfrm>
            <a:off x="7995104" y="115959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INFO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078211-87F0-6F2A-8C10-C658C67D45DF}"/>
              </a:ext>
            </a:extLst>
          </p:cNvPr>
          <p:cNvCxnSpPr>
            <a:cxnSpLocks/>
            <a:stCxn id="14" idx="6"/>
            <a:endCxn id="119" idx="2"/>
          </p:cNvCxnSpPr>
          <p:nvPr/>
        </p:nvCxnSpPr>
        <p:spPr>
          <a:xfrm>
            <a:off x="6007352" y="1517694"/>
            <a:ext cx="1987752" cy="2994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3B173-12C9-065B-6DC0-D56B8D48EC60}"/>
              </a:ext>
            </a:extLst>
          </p:cNvPr>
          <p:cNvSpPr txBox="1"/>
          <p:nvPr/>
        </p:nvSpPr>
        <p:spPr>
          <a:xfrm>
            <a:off x="9602048" y="324606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55C6CF-4441-FC4E-75BC-839334968B14}"/>
              </a:ext>
            </a:extLst>
          </p:cNvPr>
          <p:cNvCxnSpPr>
            <a:cxnSpLocks/>
            <a:stCxn id="14" idx="5"/>
            <a:endCxn id="71" idx="1"/>
          </p:cNvCxnSpPr>
          <p:nvPr/>
        </p:nvCxnSpPr>
        <p:spPr>
          <a:xfrm>
            <a:off x="5699567" y="1792082"/>
            <a:ext cx="1941777" cy="1026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D2C97A7-EE1E-7AF9-F736-F7548271D313}"/>
              </a:ext>
            </a:extLst>
          </p:cNvPr>
          <p:cNvCxnSpPr>
            <a:cxnSpLocks/>
            <a:stCxn id="19" idx="6"/>
            <a:endCxn id="71" idx="2"/>
          </p:cNvCxnSpPr>
          <p:nvPr/>
        </p:nvCxnSpPr>
        <p:spPr>
          <a:xfrm flipV="1">
            <a:off x="6007352" y="3092521"/>
            <a:ext cx="1326207" cy="405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C434EA8-010A-E3A2-B011-45ACF2E893B6}"/>
              </a:ext>
            </a:extLst>
          </p:cNvPr>
          <p:cNvCxnSpPr>
            <a:cxnSpLocks/>
            <a:stCxn id="119" idx="4"/>
            <a:endCxn id="71" idx="0"/>
          </p:cNvCxnSpPr>
          <p:nvPr/>
        </p:nvCxnSpPr>
        <p:spPr>
          <a:xfrm flipH="1">
            <a:off x="8384404" y="1935684"/>
            <a:ext cx="661545" cy="768793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C5DC51E-7A61-590A-BCB7-161FC44C845B}"/>
              </a:ext>
            </a:extLst>
          </p:cNvPr>
          <p:cNvCxnSpPr>
            <a:cxnSpLocks/>
            <a:stCxn id="12" idx="0"/>
            <a:endCxn id="71" idx="5"/>
          </p:cNvCxnSpPr>
          <p:nvPr/>
        </p:nvCxnSpPr>
        <p:spPr>
          <a:xfrm flipH="1" flipV="1">
            <a:off x="9127464" y="3366909"/>
            <a:ext cx="1552759" cy="576516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AB23208-96E3-8FC0-EFF1-BA061F6B6064}"/>
              </a:ext>
            </a:extLst>
          </p:cNvPr>
          <p:cNvSpPr txBox="1"/>
          <p:nvPr/>
        </p:nvSpPr>
        <p:spPr>
          <a:xfrm>
            <a:off x="8787302" y="203823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31144A-5439-6D74-5624-A0466D6D9FCB}"/>
              </a:ext>
            </a:extLst>
          </p:cNvPr>
          <p:cNvCxnSpPr>
            <a:cxnSpLocks/>
            <a:stCxn id="13" idx="0"/>
            <a:endCxn id="71" idx="4"/>
          </p:cNvCxnSpPr>
          <p:nvPr/>
        </p:nvCxnSpPr>
        <p:spPr>
          <a:xfrm flipV="1">
            <a:off x="7840868" y="3480564"/>
            <a:ext cx="543536" cy="140409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4A1E9C-6E8B-C66C-BDEC-D5BD8BF87311}"/>
              </a:ext>
            </a:extLst>
          </p:cNvPr>
          <p:cNvSpPr txBox="1"/>
          <p:nvPr/>
        </p:nvSpPr>
        <p:spPr>
          <a:xfrm>
            <a:off x="8080002" y="395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</p:spTree>
    <p:extLst>
      <p:ext uri="{BB962C8B-B14F-4D97-AF65-F5344CB8AC3E}">
        <p14:creationId xmlns:p14="http://schemas.microsoft.com/office/powerpoint/2010/main" val="226913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204A9-A05C-3664-91EB-A5DCABAF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7360" y="381000"/>
            <a:ext cx="12192000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319E2A-3FFA-A5EE-A498-A8C940D3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111611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760F6A-5D7A-B47D-768C-4E29907F7C42}"/>
              </a:ext>
            </a:extLst>
          </p:cNvPr>
          <p:cNvCxnSpPr>
            <a:cxnSpLocks/>
            <a:stCxn id="70" idx="3"/>
            <a:endCxn id="53" idx="2"/>
          </p:cNvCxnSpPr>
          <p:nvPr/>
        </p:nvCxnSpPr>
        <p:spPr>
          <a:xfrm flipV="1">
            <a:off x="1945436" y="943233"/>
            <a:ext cx="974960" cy="301779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CE103EAB-23AD-E000-F7BB-BAB32C7EAED9}"/>
              </a:ext>
            </a:extLst>
          </p:cNvPr>
          <p:cNvCxnSpPr>
            <a:cxnSpLocks/>
            <a:stCxn id="141" idx="3"/>
            <a:endCxn id="64" idx="1"/>
          </p:cNvCxnSpPr>
          <p:nvPr/>
        </p:nvCxnSpPr>
        <p:spPr>
          <a:xfrm flipV="1">
            <a:off x="1934171" y="3577763"/>
            <a:ext cx="3925137" cy="2633271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C3AFAF5-2A04-8350-9355-8F215EA45E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61410" y="1976681"/>
            <a:ext cx="1473140" cy="1362642"/>
          </a:xfrm>
          <a:prstGeom prst="bentConnector3">
            <a:avLst>
              <a:gd name="adj1" fmla="val -17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5EE82A-8257-405B-5A33-9BD77E8B0230}"/>
              </a:ext>
            </a:extLst>
          </p:cNvPr>
          <p:cNvCxnSpPr>
            <a:cxnSpLocks/>
          </p:cNvCxnSpPr>
          <p:nvPr/>
        </p:nvCxnSpPr>
        <p:spPr>
          <a:xfrm>
            <a:off x="1943523" y="2778753"/>
            <a:ext cx="3925136" cy="796468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E5CF-2B44-9DF6-8DD0-8E24F2CF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6609" y="298793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2E545-F446-3137-F922-6F901F81C909}"/>
              </a:ext>
            </a:extLst>
          </p:cNvPr>
          <p:cNvSpPr/>
          <p:nvPr/>
        </p:nvSpPr>
        <p:spPr>
          <a:xfrm>
            <a:off x="115617" y="128890"/>
            <a:ext cx="1690072" cy="1035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809C60-5AB6-B3A4-A33B-E684353AAAC2}"/>
              </a:ext>
            </a:extLst>
          </p:cNvPr>
          <p:cNvGrpSpPr/>
          <p:nvPr/>
        </p:nvGrpSpPr>
        <p:grpSpPr>
          <a:xfrm>
            <a:off x="414560" y="2346822"/>
            <a:ext cx="1519612" cy="868945"/>
            <a:chOff x="406400" y="3289300"/>
            <a:chExt cx="2174240" cy="11633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257B94-5740-4359-ADA1-5E6C75A7764B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C1D471-84BD-45FE-9180-FC43D9F39F8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DD2D-D50E-A1F9-CA43-64027067CBE1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618DBF-C560-493C-E9A9-81F77E0306FB}"/>
                </a:ext>
              </a:extLst>
            </p:cNvPr>
            <p:cNvSpPr txBox="1"/>
            <p:nvPr/>
          </p:nvSpPr>
          <p:spPr>
            <a:xfrm>
              <a:off x="859886" y="3958168"/>
              <a:ext cx="918841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LOGIN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FE351-CA94-9D4A-F427-E9FBACD9E5D8}"/>
              </a:ext>
            </a:extLst>
          </p:cNvPr>
          <p:cNvGrpSpPr/>
          <p:nvPr/>
        </p:nvGrpSpPr>
        <p:grpSpPr>
          <a:xfrm>
            <a:off x="3579750" y="2385501"/>
            <a:ext cx="1347100" cy="917158"/>
            <a:chOff x="363679" y="3289300"/>
            <a:chExt cx="2259679" cy="1163320"/>
          </a:xfrm>
          <a:solidFill>
            <a:schemeClr val="tx2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4C6597D-98A9-830E-5647-2CAB70DC7654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EAADDB-8D61-27FB-4429-1D4DF742ADE8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7EFD7E-8D41-C430-95E6-287F5915660C}"/>
                </a:ext>
              </a:extLst>
            </p:cNvPr>
            <p:cNvSpPr txBox="1"/>
            <p:nvPr/>
          </p:nvSpPr>
          <p:spPr>
            <a:xfrm>
              <a:off x="1144277" y="3362801"/>
              <a:ext cx="473206" cy="46845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6.0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1B74ED-BBBF-DEA5-E4F1-A823F4B55AFE}"/>
                </a:ext>
              </a:extLst>
            </p:cNvPr>
            <p:cNvSpPr txBox="1"/>
            <p:nvPr/>
          </p:nvSpPr>
          <p:spPr>
            <a:xfrm>
              <a:off x="363679" y="3932504"/>
              <a:ext cx="2259679" cy="3513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CATEGORY LIST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9DD8C0-4737-0D77-49CD-9F76B56B0C21}"/>
              </a:ext>
            </a:extLst>
          </p:cNvPr>
          <p:cNvGrpSpPr/>
          <p:nvPr/>
        </p:nvGrpSpPr>
        <p:grpSpPr>
          <a:xfrm>
            <a:off x="1998580" y="1265672"/>
            <a:ext cx="1351280" cy="881854"/>
            <a:chOff x="406400" y="3289300"/>
            <a:chExt cx="2174240" cy="11633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3E020D-9DCF-943E-74DF-AB492139ECCF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7DFE68-8BD6-E342-B42E-0001B920E4D7}"/>
                </a:ext>
              </a:extLst>
            </p:cNvPr>
            <p:cNvCxnSpPr>
              <a:cxnSpLocks/>
              <a:stCxn id="34" idx="1"/>
              <a:endCxn id="3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DB15BD-7598-4316-0D85-AE3101718A92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4692D9-3C15-1D83-1109-831298156B0B}"/>
                </a:ext>
              </a:extLst>
            </p:cNvPr>
            <p:cNvSpPr txBox="1"/>
            <p:nvPr/>
          </p:nvSpPr>
          <p:spPr>
            <a:xfrm>
              <a:off x="788533" y="3904443"/>
              <a:ext cx="914033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2F1D62-0B3A-1C95-034E-F59AD17280CB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 flipV="1">
            <a:off x="3349860" y="722636"/>
            <a:ext cx="493486" cy="98396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20EA68-DD44-4A49-E082-0595766A667C}"/>
              </a:ext>
            </a:extLst>
          </p:cNvPr>
          <p:cNvCxnSpPr>
            <a:cxnSpLocks/>
            <a:stCxn id="34" idx="3"/>
            <a:endCxn id="24" idx="1"/>
          </p:cNvCxnSpPr>
          <p:nvPr/>
        </p:nvCxnSpPr>
        <p:spPr>
          <a:xfrm>
            <a:off x="3349860" y="1706599"/>
            <a:ext cx="255358" cy="113748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D229E8-4BE8-CA05-E63C-28E76AC145EC}"/>
              </a:ext>
            </a:extLst>
          </p:cNvPr>
          <p:cNvCxnSpPr>
            <a:cxnSpLocks/>
            <a:stCxn id="7" idx="2"/>
            <a:endCxn id="34" idx="1"/>
          </p:cNvCxnSpPr>
          <p:nvPr/>
        </p:nvCxnSpPr>
        <p:spPr>
          <a:xfrm>
            <a:off x="960653" y="1164599"/>
            <a:ext cx="1037927" cy="54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AA9038-B81A-7C7E-FA9F-477B7524E80E}"/>
              </a:ext>
            </a:extLst>
          </p:cNvPr>
          <p:cNvGrpSpPr/>
          <p:nvPr/>
        </p:nvGrpSpPr>
        <p:grpSpPr>
          <a:xfrm>
            <a:off x="5840818" y="2386589"/>
            <a:ext cx="2307939" cy="741040"/>
            <a:chOff x="3484879" y="4250058"/>
            <a:chExt cx="3299784" cy="7410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62AA8F-22B6-D31B-D522-4AD6120C72D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C8512E-2140-0902-8D38-BD2FE7AB881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CATEGORIES</a:t>
              </a: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6074900-FF7D-C838-42BA-41EB04DE6668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 flipV="1">
            <a:off x="4901384" y="2757110"/>
            <a:ext cx="939434" cy="869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CC1C94-89DF-5A4D-4B55-60BA4C50D4C0}"/>
              </a:ext>
            </a:extLst>
          </p:cNvPr>
          <p:cNvGrpSpPr/>
          <p:nvPr/>
        </p:nvGrpSpPr>
        <p:grpSpPr>
          <a:xfrm>
            <a:off x="5395468" y="1185400"/>
            <a:ext cx="1928469" cy="741040"/>
            <a:chOff x="3484879" y="4250058"/>
            <a:chExt cx="3299784" cy="74104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D4235-9499-1258-57F1-8CB91578CFA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E3A67A-6893-CA76-F9FD-F824B34F270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PRODUCTS</a:t>
              </a: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D2FCBB9-D33B-BB5C-27BC-327E2A75974F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5114238" y="722636"/>
            <a:ext cx="281230" cy="83328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B1B8F5-EE29-D70D-4D64-6400CC139D9D}"/>
              </a:ext>
            </a:extLst>
          </p:cNvPr>
          <p:cNvGrpSpPr/>
          <p:nvPr/>
        </p:nvGrpSpPr>
        <p:grpSpPr>
          <a:xfrm>
            <a:off x="425824" y="3541971"/>
            <a:ext cx="1519612" cy="838107"/>
            <a:chOff x="406400" y="3289300"/>
            <a:chExt cx="2174240" cy="11633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700F204-1DFC-BC39-8816-679C26CF164C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366104-2F78-3DF0-95BC-152FFBAE8DD2}"/>
                </a:ext>
              </a:extLst>
            </p:cNvPr>
            <p:cNvCxnSpPr>
              <a:cxnSpLocks/>
              <a:stCxn id="70" idx="1"/>
              <a:endCxn id="70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154931-DB46-A679-0A4C-E404B02A80F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A1240E-AA16-CD0A-A010-A958728777A4}"/>
                </a:ext>
              </a:extLst>
            </p:cNvPr>
            <p:cNvSpPr txBox="1"/>
            <p:nvPr/>
          </p:nvSpPr>
          <p:spPr>
            <a:xfrm>
              <a:off x="549787" y="3948103"/>
              <a:ext cx="2007737" cy="42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DASHBOARD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A477A9-8646-9FFC-0344-93B35E5E820E}"/>
              </a:ext>
            </a:extLst>
          </p:cNvPr>
          <p:cNvCxnSpPr>
            <a:cxnSpLocks/>
            <a:stCxn id="8" idx="2"/>
            <a:endCxn id="70" idx="0"/>
          </p:cNvCxnSpPr>
          <p:nvPr/>
        </p:nvCxnSpPr>
        <p:spPr>
          <a:xfrm>
            <a:off x="1174366" y="3215767"/>
            <a:ext cx="11264" cy="32620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FFC996-0196-8B32-687A-4B0EB8466294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 flipV="1">
            <a:off x="1945436" y="2844080"/>
            <a:ext cx="1659782" cy="1116945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46B9C3-F30E-B5E7-B66D-C696A2924FC7}"/>
              </a:ext>
            </a:extLst>
          </p:cNvPr>
          <p:cNvGrpSpPr/>
          <p:nvPr/>
        </p:nvGrpSpPr>
        <p:grpSpPr>
          <a:xfrm>
            <a:off x="5859308" y="3207242"/>
            <a:ext cx="2254133" cy="741040"/>
            <a:chOff x="3484879" y="4250058"/>
            <a:chExt cx="3299784" cy="74104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D31E46-D35B-C056-5DA1-8F6BEC8E3746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BD1D8CC-A01E-3519-FD87-EA8B6C2A11C3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35EE3C-41FB-7223-B6D4-57BA62C8162F}"/>
              </a:ext>
            </a:extLst>
          </p:cNvPr>
          <p:cNvGrpSpPr/>
          <p:nvPr/>
        </p:nvGrpSpPr>
        <p:grpSpPr>
          <a:xfrm>
            <a:off x="3843346" y="267830"/>
            <a:ext cx="1270892" cy="909611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00B7A4-AC27-F4D7-2A66-2B85E870C5B9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A3B92C-205C-1064-E1FE-BC81597F9524}"/>
                </a:ext>
              </a:extLst>
            </p:cNvPr>
            <p:cNvCxnSpPr>
              <a:cxnSpLocks/>
              <a:stCxn id="29" idx="1"/>
              <a:endCxn id="2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6C854F-4775-92AA-B742-D39181837946}"/>
                </a:ext>
              </a:extLst>
            </p:cNvPr>
            <p:cNvSpPr txBox="1"/>
            <p:nvPr/>
          </p:nvSpPr>
          <p:spPr>
            <a:xfrm>
              <a:off x="1054681" y="3327409"/>
              <a:ext cx="473207" cy="4723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87759-B503-0738-5542-A0C968CE933F}"/>
                </a:ext>
              </a:extLst>
            </p:cNvPr>
            <p:cNvSpPr txBox="1"/>
            <p:nvPr/>
          </p:nvSpPr>
          <p:spPr>
            <a:xfrm>
              <a:off x="513744" y="3948947"/>
              <a:ext cx="2027194" cy="3542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ON SALE LIST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A41A96-D0AB-7950-E6AA-F0210EEA0EB3}"/>
              </a:ext>
            </a:extLst>
          </p:cNvPr>
          <p:cNvGrpSpPr/>
          <p:nvPr/>
        </p:nvGrpSpPr>
        <p:grpSpPr>
          <a:xfrm>
            <a:off x="3592394" y="3777253"/>
            <a:ext cx="1296166" cy="935622"/>
            <a:chOff x="406400" y="3289300"/>
            <a:chExt cx="2174240" cy="1220545"/>
          </a:xfrm>
          <a:solidFill>
            <a:schemeClr val="tx2">
              <a:lumMod val="75000"/>
            </a:schemeClr>
          </a:solidFill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3529B68-0CEC-AA56-9D57-6E2011727368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734FC0-0D6E-47E9-7156-C296305FD092}"/>
                </a:ext>
              </a:extLst>
            </p:cNvPr>
            <p:cNvCxnSpPr>
              <a:cxnSpLocks/>
              <a:stCxn id="82" idx="1"/>
              <a:endCxn id="82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B1BEB6-3677-927A-58FF-1E2457CCBA94}"/>
                </a:ext>
              </a:extLst>
            </p:cNvPr>
            <p:cNvSpPr txBox="1"/>
            <p:nvPr/>
          </p:nvSpPr>
          <p:spPr>
            <a:xfrm>
              <a:off x="1092293" y="3322333"/>
              <a:ext cx="473206" cy="48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7.0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D4F4DC-C096-4BD6-1991-8BFDD48010E2}"/>
                </a:ext>
              </a:extLst>
            </p:cNvPr>
            <p:cNvSpPr txBox="1"/>
            <p:nvPr/>
          </p:nvSpPr>
          <p:spPr>
            <a:xfrm>
              <a:off x="666319" y="3907590"/>
              <a:ext cx="1705327" cy="6022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SHOPPING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CART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EFEBA0-791E-18E6-D48D-BAC8DD223097}"/>
              </a:ext>
            </a:extLst>
          </p:cNvPr>
          <p:cNvGrpSpPr/>
          <p:nvPr/>
        </p:nvGrpSpPr>
        <p:grpSpPr>
          <a:xfrm>
            <a:off x="3607391" y="4785215"/>
            <a:ext cx="1267533" cy="940392"/>
            <a:chOff x="406400" y="3289299"/>
            <a:chExt cx="2174240" cy="1167017"/>
          </a:xfrm>
          <a:solidFill>
            <a:schemeClr val="tx2">
              <a:lumMod val="75000"/>
            </a:schemeClr>
          </a:solidFill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C891595-084A-9356-BA96-7FAFA5FA74D7}"/>
                </a:ext>
              </a:extLst>
            </p:cNvPr>
            <p:cNvSpPr/>
            <p:nvPr/>
          </p:nvSpPr>
          <p:spPr>
            <a:xfrm>
              <a:off x="406400" y="3289299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173C8D-C23E-B202-40A9-B3DD7AD7F24B}"/>
                </a:ext>
              </a:extLst>
            </p:cNvPr>
            <p:cNvCxnSpPr>
              <a:cxnSpLocks/>
              <a:stCxn id="88" idx="1"/>
              <a:endCxn id="8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1BB902-9171-5300-65FF-6F631B0825F2}"/>
                </a:ext>
              </a:extLst>
            </p:cNvPr>
            <p:cNvSpPr txBox="1"/>
            <p:nvPr/>
          </p:nvSpPr>
          <p:spPr>
            <a:xfrm>
              <a:off x="1072352" y="3341433"/>
              <a:ext cx="473205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1633D2-9F28-C036-E13D-30E2D0D94FEC}"/>
                </a:ext>
              </a:extLst>
            </p:cNvPr>
            <p:cNvSpPr txBox="1"/>
            <p:nvPr/>
          </p:nvSpPr>
          <p:spPr>
            <a:xfrm>
              <a:off x="605303" y="3883394"/>
              <a:ext cx="1818090" cy="5729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INCOMING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SHPM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F6AC76-C40D-46F4-9608-87B88A9BD69B}"/>
              </a:ext>
            </a:extLst>
          </p:cNvPr>
          <p:cNvCxnSpPr>
            <a:cxnSpLocks/>
            <a:stCxn id="70" idx="3"/>
            <a:endCxn id="82" idx="1"/>
          </p:cNvCxnSpPr>
          <p:nvPr/>
        </p:nvCxnSpPr>
        <p:spPr>
          <a:xfrm>
            <a:off x="1945436" y="3961025"/>
            <a:ext cx="1646958" cy="262107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5C56BF2-6228-E86A-4FD7-50784367A581}"/>
              </a:ext>
            </a:extLst>
          </p:cNvPr>
          <p:cNvCxnSpPr>
            <a:cxnSpLocks/>
            <a:stCxn id="70" idx="3"/>
            <a:endCxn id="88" idx="1"/>
          </p:cNvCxnSpPr>
          <p:nvPr/>
        </p:nvCxnSpPr>
        <p:spPr>
          <a:xfrm>
            <a:off x="1945436" y="3961025"/>
            <a:ext cx="1661955" cy="12928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166FB89C-047A-E00A-B7B7-D57B2F9BA5B7}"/>
              </a:ext>
            </a:extLst>
          </p:cNvPr>
          <p:cNvCxnSpPr>
            <a:cxnSpLocks/>
            <a:stCxn id="88" idx="3"/>
            <a:endCxn id="64" idx="1"/>
          </p:cNvCxnSpPr>
          <p:nvPr/>
        </p:nvCxnSpPr>
        <p:spPr>
          <a:xfrm flipV="1">
            <a:off x="4874924" y="3577763"/>
            <a:ext cx="984384" cy="167616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2DEB303-EAE6-F6B6-CBC2-EC48CCA5449B}"/>
              </a:ext>
            </a:extLst>
          </p:cNvPr>
          <p:cNvCxnSpPr>
            <a:cxnSpLocks/>
            <a:stCxn id="82" idx="3"/>
            <a:endCxn id="64" idx="1"/>
          </p:cNvCxnSpPr>
          <p:nvPr/>
        </p:nvCxnSpPr>
        <p:spPr>
          <a:xfrm flipV="1">
            <a:off x="4888560" y="3577763"/>
            <a:ext cx="970748" cy="6453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8BDDE2A-5734-6011-DCDA-80B1EBEDC42A}"/>
              </a:ext>
            </a:extLst>
          </p:cNvPr>
          <p:cNvCxnSpPr>
            <a:cxnSpLocks/>
            <a:stCxn id="24" idx="0"/>
            <a:endCxn id="58" idx="1"/>
          </p:cNvCxnSpPr>
          <p:nvPr/>
        </p:nvCxnSpPr>
        <p:spPr>
          <a:xfrm rot="5400000" flipH="1" flipV="1">
            <a:off x="4409594" y="1399628"/>
            <a:ext cx="829580" cy="114216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AB4592-A747-8B43-D2B0-591EC77B39F9}"/>
              </a:ext>
            </a:extLst>
          </p:cNvPr>
          <p:cNvGrpSpPr/>
          <p:nvPr/>
        </p:nvGrpSpPr>
        <p:grpSpPr>
          <a:xfrm>
            <a:off x="420332" y="4675421"/>
            <a:ext cx="1513839" cy="838106"/>
            <a:chOff x="406400" y="3289300"/>
            <a:chExt cx="2174240" cy="1163320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15E0048-948E-919F-7930-7DE11E306DAA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F2DA7C-0BEB-DD0E-F658-22D680D22DE9}"/>
                </a:ext>
              </a:extLst>
            </p:cNvPr>
            <p:cNvCxnSpPr>
              <a:cxnSpLocks/>
              <a:stCxn id="128" idx="1"/>
              <a:endCxn id="12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228D0C-C6B3-49FD-9EDA-047EC814BB23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FF023B-D04C-E080-D77A-4CD82AFAE0EC}"/>
                </a:ext>
              </a:extLst>
            </p:cNvPr>
            <p:cNvSpPr txBox="1"/>
            <p:nvPr/>
          </p:nvSpPr>
          <p:spPr>
            <a:xfrm>
              <a:off x="418927" y="3905467"/>
              <a:ext cx="1443024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CHECKOUT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EAC7D5-ADCF-B0B3-3922-69A1363AFCC3}"/>
              </a:ext>
            </a:extLst>
          </p:cNvPr>
          <p:cNvCxnSpPr>
            <a:cxnSpLocks/>
            <a:stCxn id="70" idx="2"/>
            <a:endCxn id="128" idx="0"/>
          </p:cNvCxnSpPr>
          <p:nvPr/>
        </p:nvCxnSpPr>
        <p:spPr>
          <a:xfrm flipH="1">
            <a:off x="1177252" y="4380078"/>
            <a:ext cx="8378" cy="29534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A9B5A3-BB05-57BA-4677-B22DA18862EC}"/>
              </a:ext>
            </a:extLst>
          </p:cNvPr>
          <p:cNvCxnSpPr>
            <a:cxnSpLocks/>
            <a:stCxn id="128" idx="3"/>
            <a:endCxn id="82" idx="1"/>
          </p:cNvCxnSpPr>
          <p:nvPr/>
        </p:nvCxnSpPr>
        <p:spPr>
          <a:xfrm flipV="1">
            <a:off x="1934171" y="4223132"/>
            <a:ext cx="1658223" cy="87134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C8B946-228A-3F05-3C55-F90F0952F655}"/>
              </a:ext>
            </a:extLst>
          </p:cNvPr>
          <p:cNvGrpSpPr/>
          <p:nvPr/>
        </p:nvGrpSpPr>
        <p:grpSpPr>
          <a:xfrm>
            <a:off x="420332" y="5791980"/>
            <a:ext cx="1513839" cy="838107"/>
            <a:chOff x="406400" y="3289300"/>
            <a:chExt cx="2174240" cy="1163320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E53CD84-503D-E2EC-EFF2-C5FCEC70D36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CD59DE4-ED9B-F95B-FE80-19FB097A5474}"/>
                </a:ext>
              </a:extLst>
            </p:cNvPr>
            <p:cNvCxnSpPr>
              <a:cxnSpLocks/>
              <a:stCxn id="141" idx="1"/>
              <a:endCxn id="141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D218CBD-6F50-E4AE-5A40-2FF787A9C52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FE913E7-20D7-CA35-D4C2-5152B12F409C}"/>
                </a:ext>
              </a:extLst>
            </p:cNvPr>
            <p:cNvSpPr txBox="1"/>
            <p:nvPr/>
          </p:nvSpPr>
          <p:spPr>
            <a:xfrm>
              <a:off x="599165" y="3905469"/>
              <a:ext cx="1250085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PAYMENT</a:t>
              </a: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ACC9197-44F5-EE38-4E13-4E29DDFA4EBB}"/>
              </a:ext>
            </a:extLst>
          </p:cNvPr>
          <p:cNvCxnSpPr>
            <a:cxnSpLocks/>
            <a:stCxn id="128" idx="2"/>
            <a:endCxn id="141" idx="0"/>
          </p:cNvCxnSpPr>
          <p:nvPr/>
        </p:nvCxnSpPr>
        <p:spPr>
          <a:xfrm>
            <a:off x="1177252" y="5513527"/>
            <a:ext cx="0" cy="27845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85E8A1D-9053-E8CA-E973-3B09C07DCC26}"/>
              </a:ext>
            </a:extLst>
          </p:cNvPr>
          <p:cNvCxnSpPr>
            <a:cxnSpLocks/>
            <a:stCxn id="70" idx="3"/>
            <a:endCxn id="34" idx="2"/>
          </p:cNvCxnSpPr>
          <p:nvPr/>
        </p:nvCxnSpPr>
        <p:spPr>
          <a:xfrm flipV="1">
            <a:off x="1945436" y="2147526"/>
            <a:ext cx="728784" cy="18134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386187B-1AE9-7B60-DF25-1E3F0E87EC23}"/>
              </a:ext>
            </a:extLst>
          </p:cNvPr>
          <p:cNvCxnSpPr>
            <a:cxnSpLocks/>
            <a:stCxn id="128" idx="3"/>
            <a:endCxn id="34" idx="2"/>
          </p:cNvCxnSpPr>
          <p:nvPr/>
        </p:nvCxnSpPr>
        <p:spPr>
          <a:xfrm flipV="1">
            <a:off x="1934171" y="2147526"/>
            <a:ext cx="740049" cy="2946948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2BBE4F-4F04-4582-D4B3-9C547F294DA1}"/>
              </a:ext>
            </a:extLst>
          </p:cNvPr>
          <p:cNvGrpSpPr/>
          <p:nvPr/>
        </p:nvGrpSpPr>
        <p:grpSpPr>
          <a:xfrm>
            <a:off x="3656368" y="5819431"/>
            <a:ext cx="1245016" cy="937413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54A3095-2FE7-C96A-231B-4E4120CDFB1E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C41B95C-5B26-0E62-C37C-921B82AA99FD}"/>
                </a:ext>
              </a:extLst>
            </p:cNvPr>
            <p:cNvCxnSpPr>
              <a:cxnSpLocks/>
              <a:stCxn id="189" idx="1"/>
              <a:endCxn id="18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A2D7BD3-2817-4144-4B53-A53470C51422}"/>
                </a:ext>
              </a:extLst>
            </p:cNvPr>
            <p:cNvSpPr txBox="1"/>
            <p:nvPr/>
          </p:nvSpPr>
          <p:spPr>
            <a:xfrm>
              <a:off x="1000861" y="3303408"/>
              <a:ext cx="473206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8.0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3AB8A90-4472-8871-C641-A4D633322D4B}"/>
                </a:ext>
              </a:extLst>
            </p:cNvPr>
            <p:cNvSpPr txBox="1"/>
            <p:nvPr/>
          </p:nvSpPr>
          <p:spPr>
            <a:xfrm>
              <a:off x="531553" y="3939144"/>
              <a:ext cx="2010315" cy="3819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myPROFILE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FC5A7A2-0810-1B65-D237-B96D01083593}"/>
              </a:ext>
            </a:extLst>
          </p:cNvPr>
          <p:cNvCxnSpPr>
            <a:cxnSpLocks/>
            <a:stCxn id="70" idx="3"/>
            <a:endCxn id="189" idx="1"/>
          </p:cNvCxnSpPr>
          <p:nvPr/>
        </p:nvCxnSpPr>
        <p:spPr>
          <a:xfrm>
            <a:off x="1945436" y="3961025"/>
            <a:ext cx="1710932" cy="232711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48DE960-D31C-33A2-7714-95DF8BB13E67}"/>
              </a:ext>
            </a:extLst>
          </p:cNvPr>
          <p:cNvCxnSpPr>
            <a:cxnSpLocks/>
            <a:stCxn id="128" idx="3"/>
            <a:endCxn id="189" idx="1"/>
          </p:cNvCxnSpPr>
          <p:nvPr/>
        </p:nvCxnSpPr>
        <p:spPr>
          <a:xfrm>
            <a:off x="1934171" y="5094474"/>
            <a:ext cx="1722197" cy="119366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73D9EC1E-0ED4-8B60-1204-8E729D871CD9}"/>
              </a:ext>
            </a:extLst>
          </p:cNvPr>
          <p:cNvCxnSpPr>
            <a:cxnSpLocks/>
            <a:stCxn id="189" idx="3"/>
            <a:endCxn id="64" idx="1"/>
          </p:cNvCxnSpPr>
          <p:nvPr/>
        </p:nvCxnSpPr>
        <p:spPr>
          <a:xfrm flipV="1">
            <a:off x="4901384" y="3577763"/>
            <a:ext cx="957924" cy="27103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84550E-61D5-23DB-4C9A-ABBCA90DEF66}"/>
              </a:ext>
            </a:extLst>
          </p:cNvPr>
          <p:cNvCxnSpPr>
            <a:cxnSpLocks/>
            <a:stCxn id="34" idx="1"/>
            <a:endCxn id="8" idx="0"/>
          </p:cNvCxnSpPr>
          <p:nvPr/>
        </p:nvCxnSpPr>
        <p:spPr>
          <a:xfrm flipH="1">
            <a:off x="1174366" y="1706599"/>
            <a:ext cx="824214" cy="64022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43C93E-D84A-44B9-D5DF-C25D494BFE25}"/>
              </a:ext>
            </a:extLst>
          </p:cNvPr>
          <p:cNvCxnSpPr>
            <a:cxnSpLocks/>
            <a:stCxn id="82" idx="0"/>
            <a:endCxn id="46" idx="2"/>
          </p:cNvCxnSpPr>
          <p:nvPr/>
        </p:nvCxnSpPr>
        <p:spPr>
          <a:xfrm flipV="1">
            <a:off x="4240477" y="3657315"/>
            <a:ext cx="10726" cy="1199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AEEACC03-E602-614A-4F6F-C92E427AEE33}"/>
              </a:ext>
            </a:extLst>
          </p:cNvPr>
          <p:cNvSpPr/>
          <p:nvPr/>
        </p:nvSpPr>
        <p:spPr>
          <a:xfrm>
            <a:off x="4026810" y="3399581"/>
            <a:ext cx="224393" cy="257734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4AE771-7AC0-5D6C-2F2A-792C0DBD3B2F}"/>
              </a:ext>
            </a:extLst>
          </p:cNvPr>
          <p:cNvGrpSpPr/>
          <p:nvPr/>
        </p:nvGrpSpPr>
        <p:grpSpPr>
          <a:xfrm>
            <a:off x="2212091" y="33622"/>
            <a:ext cx="1438279" cy="909611"/>
            <a:chOff x="317066" y="3289300"/>
            <a:chExt cx="2388898" cy="116332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41AA82-CEBA-DF70-AD39-F9079C979DC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ED127F-4628-EAFB-2452-DC7E1287F574}"/>
                </a:ext>
              </a:extLst>
            </p:cNvPr>
            <p:cNvCxnSpPr>
              <a:cxnSpLocks/>
              <a:stCxn id="53" idx="1"/>
              <a:endCxn id="53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C9CF8-0CFB-7C07-5858-796CC91AA664}"/>
                </a:ext>
              </a:extLst>
            </p:cNvPr>
            <p:cNvSpPr txBox="1"/>
            <p:nvPr/>
          </p:nvSpPr>
          <p:spPr>
            <a:xfrm>
              <a:off x="1015965" y="3298232"/>
              <a:ext cx="785968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21CD79-88DF-7025-A90C-1F1FB45E1FF5}"/>
                </a:ext>
              </a:extLst>
            </p:cNvPr>
            <p:cNvSpPr txBox="1"/>
            <p:nvPr/>
          </p:nvSpPr>
          <p:spPr>
            <a:xfrm>
              <a:off x="317066" y="3874749"/>
              <a:ext cx="2388898" cy="39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PROD SEARCH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A02186-6ACE-751C-8D8D-15D50F612A76}"/>
              </a:ext>
            </a:extLst>
          </p:cNvPr>
          <p:cNvCxnSpPr>
            <a:cxnSpLocks/>
            <a:stCxn id="34" idx="0"/>
            <a:endCxn id="53" idx="2"/>
          </p:cNvCxnSpPr>
          <p:nvPr/>
        </p:nvCxnSpPr>
        <p:spPr>
          <a:xfrm flipV="1">
            <a:off x="2674220" y="943233"/>
            <a:ext cx="246176" cy="32243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D82D4BF-B8D8-820B-B5A3-B583F1126342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3574916" y="488428"/>
            <a:ext cx="1820552" cy="1067493"/>
          </a:xfrm>
          <a:prstGeom prst="bentConnector3">
            <a:avLst>
              <a:gd name="adj1" fmla="val 85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663F8-11E2-705F-C9A0-B2F4B745A5B6}"/>
              </a:ext>
            </a:extLst>
          </p:cNvPr>
          <p:cNvGrpSpPr/>
          <p:nvPr/>
        </p:nvGrpSpPr>
        <p:grpSpPr>
          <a:xfrm>
            <a:off x="6359703" y="4122035"/>
            <a:ext cx="2280132" cy="996173"/>
            <a:chOff x="3484879" y="4250058"/>
            <a:chExt cx="3299784" cy="741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F52B0-B096-6F54-12C9-AAC33300FBE1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A8C53E-292F-9B09-2851-881EBFEE4B02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SHOPPING CART ITEMS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BADF8-1223-4A35-EE0F-F06B30135005}"/>
              </a:ext>
            </a:extLst>
          </p:cNvPr>
          <p:cNvGrpSpPr/>
          <p:nvPr/>
        </p:nvGrpSpPr>
        <p:grpSpPr>
          <a:xfrm>
            <a:off x="6359703" y="5291965"/>
            <a:ext cx="2199109" cy="996173"/>
            <a:chOff x="3484879" y="4250058"/>
            <a:chExt cx="3299784" cy="7410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3B5849-EFB8-FC46-F44E-BF5B6BF016F2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B894F7-4788-63FB-E506-5182BAAAE27B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INCOMING SHIPMENT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36482-F52A-C786-AF78-C9F6CCE7E4AE}"/>
              </a:ext>
            </a:extLst>
          </p:cNvPr>
          <p:cNvCxnSpPr>
            <a:cxnSpLocks/>
            <a:stCxn id="64" idx="2"/>
            <a:endCxn id="11" idx="1"/>
          </p:cNvCxnSpPr>
          <p:nvPr/>
        </p:nvCxnSpPr>
        <p:spPr>
          <a:xfrm rot="16200000" flipH="1">
            <a:off x="5886368" y="4146787"/>
            <a:ext cx="67184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36DCDF-746F-E767-7A35-1538F204AB14}"/>
              </a:ext>
            </a:extLst>
          </p:cNvPr>
          <p:cNvCxnSpPr>
            <a:cxnSpLocks/>
            <a:stCxn id="64" idx="2"/>
            <a:endCxn id="16" idx="1"/>
          </p:cNvCxnSpPr>
          <p:nvPr/>
        </p:nvCxnSpPr>
        <p:spPr>
          <a:xfrm rot="16200000" flipH="1">
            <a:off x="5301403" y="4731752"/>
            <a:ext cx="184177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656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Garry M. Cacho</a:t>
            </a:r>
          </a:p>
          <a:p>
            <a:r>
              <a:rPr lang="en-US" dirty="0"/>
              <a:t>gc120978levelup1@gmail.com</a:t>
            </a:r>
          </a:p>
          <a:p>
            <a:r>
              <a:rPr lang="en-US" dirty="0">
                <a:hlinkClick r:id="rId2"/>
              </a:rPr>
              <a:t>www.garrymcacho.com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4105D-8523-4B02-4501-D739E52C4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353" r="4334"/>
          <a:stretch/>
        </p:blipFill>
        <p:spPr>
          <a:xfrm>
            <a:off x="-93877" y="294640"/>
            <a:ext cx="11663680" cy="5935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01" y="3044952"/>
            <a:ext cx="7530364" cy="768096"/>
          </a:xfrm>
        </p:spPr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9F83EC1B-327A-9832-7994-AC1BCA6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C2F45994-4386-BE5E-FE46-EE50C0DE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4CDE3-7414-9392-8B90-3FE64A86FA52}"/>
              </a:ext>
            </a:extLst>
          </p:cNvPr>
          <p:cNvGrpSpPr/>
          <p:nvPr/>
        </p:nvGrpSpPr>
        <p:grpSpPr>
          <a:xfrm>
            <a:off x="815522" y="2170859"/>
            <a:ext cx="3261408" cy="3718663"/>
            <a:chOff x="181588" y="1573686"/>
            <a:chExt cx="4042940" cy="30761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98A165-4C46-1B26-9603-0A6D44C46E34}"/>
                </a:ext>
              </a:extLst>
            </p:cNvPr>
            <p:cNvSpPr/>
            <p:nvPr/>
          </p:nvSpPr>
          <p:spPr>
            <a:xfrm>
              <a:off x="181588" y="1573686"/>
              <a:ext cx="4042940" cy="3076117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A4EFC7-9F1F-4F2F-9D29-0C6CD1B65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88" y="1573686"/>
              <a:ext cx="4042940" cy="20592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398F3-07F5-7882-AB31-DD90A73DBD9C}"/>
                </a:ext>
              </a:extLst>
            </p:cNvPr>
            <p:cNvSpPr txBox="1"/>
            <p:nvPr/>
          </p:nvSpPr>
          <p:spPr>
            <a:xfrm>
              <a:off x="251927" y="3779107"/>
              <a:ext cx="3816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Modern and user-friendly online store web app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C1141-1C1E-4F6B-4326-69571F722DFD}"/>
              </a:ext>
            </a:extLst>
          </p:cNvPr>
          <p:cNvGrpSpPr/>
          <p:nvPr/>
        </p:nvGrpSpPr>
        <p:grpSpPr>
          <a:xfrm>
            <a:off x="4449253" y="2145662"/>
            <a:ext cx="3272045" cy="3743860"/>
            <a:chOff x="4183225" y="1524955"/>
            <a:chExt cx="3272045" cy="25259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5683B-2F22-D6B5-9A1C-02A98B1380E7}"/>
                </a:ext>
              </a:extLst>
            </p:cNvPr>
            <p:cNvSpPr/>
            <p:nvPr/>
          </p:nvSpPr>
          <p:spPr>
            <a:xfrm>
              <a:off x="4183225" y="1534621"/>
              <a:ext cx="3261408" cy="2516280"/>
            </a:xfrm>
            <a:prstGeom prst="rect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54C638-BAC7-29E3-9FB2-D286FF9E63E8}"/>
                </a:ext>
              </a:extLst>
            </p:cNvPr>
            <p:cNvSpPr txBox="1"/>
            <p:nvPr/>
          </p:nvSpPr>
          <p:spPr>
            <a:xfrm>
              <a:off x="4239967" y="3338667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Mobile responsive design, accessible from any device.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62521A-42B5-F094-49CD-1988434E2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3863" y="1524955"/>
              <a:ext cx="3261407" cy="1684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9EC214-CA99-F2D2-CE77-187FED555D21}"/>
              </a:ext>
            </a:extLst>
          </p:cNvPr>
          <p:cNvGrpSpPr/>
          <p:nvPr/>
        </p:nvGrpSpPr>
        <p:grpSpPr>
          <a:xfrm>
            <a:off x="8082984" y="2145662"/>
            <a:ext cx="3272045" cy="3743860"/>
            <a:chOff x="7597033" y="1426203"/>
            <a:chExt cx="3272045" cy="25162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6E59D1-534A-A0EB-6F1F-E1AC41E9A276}"/>
                </a:ext>
              </a:extLst>
            </p:cNvPr>
            <p:cNvSpPr/>
            <p:nvPr/>
          </p:nvSpPr>
          <p:spPr>
            <a:xfrm>
              <a:off x="7597033" y="1426203"/>
              <a:ext cx="3261408" cy="25162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1B76-6460-DFC3-93FA-AE666D40CFF4}"/>
                </a:ext>
              </a:extLst>
            </p:cNvPr>
            <p:cNvSpPr txBox="1"/>
            <p:nvPr/>
          </p:nvSpPr>
          <p:spPr>
            <a:xfrm>
              <a:off x="7607670" y="3228584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Advanced product item search and filtering function</a:t>
              </a:r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B1E984-7666-9044-F1D8-E9C2D953D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7670" y="1441159"/>
              <a:ext cx="3261408" cy="166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3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13">
            <a:extLst>
              <a:ext uri="{FF2B5EF4-FFF2-40B4-BE49-F238E27FC236}">
                <a16:creationId xmlns:a16="http://schemas.microsoft.com/office/drawing/2014/main" id="{91D2FA64-A6FE-0E45-5706-68843353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4C905EF3-3D30-7BFC-65BC-44D3410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D6A274-6093-0785-DA74-54F87648D513}"/>
              </a:ext>
            </a:extLst>
          </p:cNvPr>
          <p:cNvGrpSpPr/>
          <p:nvPr/>
        </p:nvGrpSpPr>
        <p:grpSpPr>
          <a:xfrm>
            <a:off x="798108" y="2134458"/>
            <a:ext cx="3261408" cy="3755063"/>
            <a:chOff x="769417" y="4173657"/>
            <a:chExt cx="3261408" cy="25162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E39DF-699C-7117-13EE-4FA2AE40AD7C}"/>
                </a:ext>
              </a:extLst>
            </p:cNvPr>
            <p:cNvSpPr/>
            <p:nvPr/>
          </p:nvSpPr>
          <p:spPr>
            <a:xfrm>
              <a:off x="769417" y="4173657"/>
              <a:ext cx="3261408" cy="251628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9BB97D-AD75-6FC2-04AC-09770D03D93C}"/>
                </a:ext>
              </a:extLst>
            </p:cNvPr>
            <p:cNvSpPr txBox="1"/>
            <p:nvPr/>
          </p:nvSpPr>
          <p:spPr>
            <a:xfrm>
              <a:off x="826159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The web app has sign up, login, logout and user info features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79C13D-FCDB-2EE4-2A19-05794CEEE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788" y="4173657"/>
              <a:ext cx="3204666" cy="162709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63142-5390-D840-356C-3D441E01C784}"/>
              </a:ext>
            </a:extLst>
          </p:cNvPr>
          <p:cNvGrpSpPr/>
          <p:nvPr/>
        </p:nvGrpSpPr>
        <p:grpSpPr>
          <a:xfrm>
            <a:off x="4413262" y="2134458"/>
            <a:ext cx="3261408" cy="3755063"/>
            <a:chOff x="4386177" y="4157316"/>
            <a:chExt cx="3261408" cy="25162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AA41E-E657-5CB3-726F-0F45FE0F097E}"/>
                </a:ext>
              </a:extLst>
            </p:cNvPr>
            <p:cNvSpPr/>
            <p:nvPr/>
          </p:nvSpPr>
          <p:spPr>
            <a:xfrm>
              <a:off x="4386177" y="4157316"/>
              <a:ext cx="3261408" cy="25162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9AA13-82F6-14AA-4E5C-B0D3DAF818D8}"/>
                </a:ext>
              </a:extLst>
            </p:cNvPr>
            <p:cNvSpPr txBox="1"/>
            <p:nvPr/>
          </p:nvSpPr>
          <p:spPr>
            <a:xfrm>
              <a:off x="4442919" y="5993235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Simple product categorization to make the app less cluttery</a:t>
              </a:r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C5A363-589B-F55C-FEB3-99930080C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6177" y="4161671"/>
              <a:ext cx="3261408" cy="170444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7ED50E-E924-23DD-0CFA-BA5527FA38FD}"/>
              </a:ext>
            </a:extLst>
          </p:cNvPr>
          <p:cNvGrpSpPr/>
          <p:nvPr/>
        </p:nvGrpSpPr>
        <p:grpSpPr>
          <a:xfrm>
            <a:off x="8085159" y="2129378"/>
            <a:ext cx="3261408" cy="3760143"/>
            <a:chOff x="8045831" y="4168577"/>
            <a:chExt cx="3261408" cy="25213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9F05B-78CF-0D6B-AB42-554AFA4252A2}"/>
                </a:ext>
              </a:extLst>
            </p:cNvPr>
            <p:cNvSpPr/>
            <p:nvPr/>
          </p:nvSpPr>
          <p:spPr>
            <a:xfrm>
              <a:off x="8045831" y="4173657"/>
              <a:ext cx="3261408" cy="251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7B4E59-DB25-C7D0-BFF9-0D8BED09D526}"/>
                </a:ext>
              </a:extLst>
            </p:cNvPr>
            <p:cNvSpPr txBox="1"/>
            <p:nvPr/>
          </p:nvSpPr>
          <p:spPr>
            <a:xfrm>
              <a:off x="8102573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Clear representation of shopping cart and checkout</a:t>
              </a:r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E0D5978-01E9-1CFA-7323-A65292563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54783" y="4168577"/>
              <a:ext cx="3252456" cy="1704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22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03748-EB59-5B04-DB4E-3E5F6A9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38A9CF-686A-7CB4-66B5-5CA08C7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67" y="703589"/>
            <a:ext cx="7530364" cy="768096"/>
          </a:xfrm>
        </p:spPr>
        <p:txBody>
          <a:bodyPr/>
          <a:lstStyle/>
          <a:p>
            <a:r>
              <a:rPr lang="en-US" dirty="0"/>
              <a:t>Objectives of the project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9C8ECA3B-C951-4A29-14E3-5D1B662F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FB1406-9285-5D33-E872-1F14822663C8}"/>
              </a:ext>
            </a:extLst>
          </p:cNvPr>
          <p:cNvGrpSpPr/>
          <p:nvPr/>
        </p:nvGrpSpPr>
        <p:grpSpPr>
          <a:xfrm>
            <a:off x="6006705" y="2399715"/>
            <a:ext cx="4424919" cy="3534553"/>
            <a:chOff x="6006705" y="2399715"/>
            <a:chExt cx="4424919" cy="3534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63F0F5-399D-63AB-348D-44FDA6C3BF8F}"/>
                </a:ext>
              </a:extLst>
            </p:cNvPr>
            <p:cNvSpPr/>
            <p:nvPr/>
          </p:nvSpPr>
          <p:spPr>
            <a:xfrm>
              <a:off x="6006705" y="2399715"/>
              <a:ext cx="4424919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6714B-CBA5-212C-DA98-F9FA089A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6705" y="2417012"/>
              <a:ext cx="4412773" cy="2538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5C7D3-4054-3322-85FC-3F4FDE366445}"/>
                </a:ext>
              </a:extLst>
            </p:cNvPr>
            <p:cNvSpPr txBox="1"/>
            <p:nvPr/>
          </p:nvSpPr>
          <p:spPr>
            <a:xfrm>
              <a:off x="6096000" y="5064975"/>
              <a:ext cx="4176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create a proof of concept on how to implement a simple online web app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00717-9736-4ADB-DED2-BCD2BCCF4936}"/>
              </a:ext>
            </a:extLst>
          </p:cNvPr>
          <p:cNvGrpSpPr/>
          <p:nvPr/>
        </p:nvGrpSpPr>
        <p:grpSpPr>
          <a:xfrm>
            <a:off x="772233" y="2395269"/>
            <a:ext cx="4424918" cy="3539000"/>
            <a:chOff x="772233" y="2395269"/>
            <a:chExt cx="4424918" cy="353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F5C9D4-914D-A4ED-603A-727E5080096F}"/>
                </a:ext>
              </a:extLst>
            </p:cNvPr>
            <p:cNvSpPr/>
            <p:nvPr/>
          </p:nvSpPr>
          <p:spPr>
            <a:xfrm>
              <a:off x="772233" y="2399716"/>
              <a:ext cx="4424918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3A311F-0650-84D0-6D7A-87AA8B52EAAE}"/>
                </a:ext>
              </a:extLst>
            </p:cNvPr>
            <p:cNvSpPr txBox="1"/>
            <p:nvPr/>
          </p:nvSpPr>
          <p:spPr>
            <a:xfrm>
              <a:off x="827789" y="4982032"/>
              <a:ext cx="417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A handful of employers requires basic e-commerce platform that can sell products and services.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D07508-59D3-F80F-853F-E5C338718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379" y="2395269"/>
              <a:ext cx="4399772" cy="2557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97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7E4BB-4FFB-8B5A-0B12-B57897170D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770714"/>
            <a:ext cx="10063480" cy="5346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B89-3E8B-A507-49BB-249B1F16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TechnologIES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UTILIZED TO IMPLEMENT THE PROJECT</a:t>
            </a:r>
          </a:p>
        </p:txBody>
      </p:sp>
    </p:spTree>
    <p:extLst>
      <p:ext uri="{BB962C8B-B14F-4D97-AF65-F5344CB8AC3E}">
        <p14:creationId xmlns:p14="http://schemas.microsoft.com/office/powerpoint/2010/main" val="270828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C1AC9CDA-AFBA-62C4-C3AD-6569C66B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84E4B8B1-A53A-4E38-35E4-ED60E5A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F5398-6F16-FADB-3829-03F05593876E}"/>
              </a:ext>
            </a:extLst>
          </p:cNvPr>
          <p:cNvGrpSpPr/>
          <p:nvPr/>
        </p:nvGrpSpPr>
        <p:grpSpPr>
          <a:xfrm>
            <a:off x="897576" y="1239824"/>
            <a:ext cx="3261408" cy="4024482"/>
            <a:chOff x="897576" y="1239824"/>
            <a:chExt cx="3261408" cy="40244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9368F2-5B99-3D9E-8D3A-2DC2A347F715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BB7BE-D3E9-8A41-98AE-4657E10898C9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MODEL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JAVASCRIPT OBJECTS</a:t>
              </a:r>
            </a:p>
            <a:p>
              <a:endParaRPr lang="en-US" dirty="0"/>
            </a:p>
          </p:txBody>
        </p:sp>
        <p:pic>
          <p:nvPicPr>
            <p:cNvPr id="22" name="Picture 4" descr="JavaScript – Logos Download">
              <a:extLst>
                <a:ext uri="{FF2B5EF4-FFF2-40B4-BE49-F238E27FC236}">
                  <a16:creationId xmlns:a16="http://schemas.microsoft.com/office/drawing/2014/main" id="{73645A70-E4A7-4EFF-5986-0D8C1E8BC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31CB6F-8832-270E-9666-9DBDC389824F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B6D414-8967-72CC-FCB4-56FAF9D3F5CC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87A114-468C-048D-D891-9BB8DB91E43C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VIEW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HTML, CSS, VANILLA JS,  	 		BOOTSTRAP 5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58040-B456-CEB4-ABA8-22575C803294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JavaScript – Logos Download">
              <a:extLst>
                <a:ext uri="{FF2B5EF4-FFF2-40B4-BE49-F238E27FC236}">
                  <a16:creationId xmlns:a16="http://schemas.microsoft.com/office/drawing/2014/main" id="{692FE652-665A-AC84-21A7-8F01EE97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ML5 Logo - Logo-Share">
              <a:extLst>
                <a:ext uri="{FF2B5EF4-FFF2-40B4-BE49-F238E27FC236}">
                  <a16:creationId xmlns:a16="http://schemas.microsoft.com/office/drawing/2014/main" id="{9E510580-8232-7F54-A9A6-26823C17F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SS 3 Logo HD Wallpaper | dd | Pinterest | Logos, Wallpapers and Chang'e 3">
              <a:extLst>
                <a:ext uri="{FF2B5EF4-FFF2-40B4-BE49-F238E27FC236}">
                  <a16:creationId xmlns:a16="http://schemas.microsoft.com/office/drawing/2014/main" id="{9867914E-73B0-25EE-E153-22EE15384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2567496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Bootstrap · GitHub">
              <a:extLst>
                <a:ext uri="{FF2B5EF4-FFF2-40B4-BE49-F238E27FC236}">
                  <a16:creationId xmlns:a16="http://schemas.microsoft.com/office/drawing/2014/main" id="{C73D3031-C294-AA0D-1BFF-56A172AC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2567496"/>
              <a:ext cx="1137249" cy="113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A38FB0-A102-2DCD-46BB-9C1402D28C9D}"/>
              </a:ext>
            </a:extLst>
          </p:cNvPr>
          <p:cNvGrpSpPr/>
          <p:nvPr/>
        </p:nvGrpSpPr>
        <p:grpSpPr>
          <a:xfrm>
            <a:off x="8253414" y="1239824"/>
            <a:ext cx="3261408" cy="4024482"/>
            <a:chOff x="897576" y="1239824"/>
            <a:chExt cx="3261408" cy="402448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AA99AA-CDAF-2A48-7EA5-C998E482A94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4A1C3-EE39-B394-6CBB-55D6BFD30501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CONTROLLER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VANILLA JAVASCRIPT</a:t>
              </a:r>
              <a:endParaRPr lang="en-US" dirty="0"/>
            </a:p>
          </p:txBody>
        </p:sp>
        <p:pic>
          <p:nvPicPr>
            <p:cNvPr id="34" name="Picture 4" descr="JavaScript – Logos Download">
              <a:extLst>
                <a:ext uri="{FF2B5EF4-FFF2-40B4-BE49-F238E27FC236}">
                  <a16:creationId xmlns:a16="http://schemas.microsoft.com/office/drawing/2014/main" id="{ADF2EEB2-4E7A-781F-2051-8FC33A67B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664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47CA6-D9FF-6712-6B8C-2DC3BF47129A}"/>
              </a:ext>
            </a:extLst>
          </p:cNvPr>
          <p:cNvGrpSpPr/>
          <p:nvPr/>
        </p:nvGrpSpPr>
        <p:grpSpPr>
          <a:xfrm>
            <a:off x="897576" y="1207879"/>
            <a:ext cx="3261408" cy="4150706"/>
            <a:chOff x="897576" y="1207879"/>
            <a:chExt cx="3261408" cy="4150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9A197-452C-CE1E-F3C3-16A969965CD8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22228-8CD4-F316-5E30-AE4FD29E4E14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IDE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VS CODE w/ HTML-CSS, 	TABNINE, LIVE SERVER</a:t>
              </a:r>
            </a:p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E28BB-0F4D-10DA-0FCD-C1B64D0C371E}"/>
                </a:ext>
              </a:extLst>
            </p:cNvPr>
            <p:cNvSpPr/>
            <p:nvPr/>
          </p:nvSpPr>
          <p:spPr>
            <a:xfrm>
              <a:off x="1178814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" descr="Vscode Icons">
              <a:extLst>
                <a:ext uri="{FF2B5EF4-FFF2-40B4-BE49-F238E27FC236}">
                  <a16:creationId xmlns:a16="http://schemas.microsoft.com/office/drawing/2014/main" id="{A2D63DC6-E35B-FA47-AFDE-C5F3CBAFA3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9593" y="1302369"/>
              <a:ext cx="1150762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Bin-Sense® Live | Bin-Sense">
              <a:extLst>
                <a:ext uri="{FF2B5EF4-FFF2-40B4-BE49-F238E27FC236}">
                  <a16:creationId xmlns:a16="http://schemas.microsoft.com/office/drawing/2014/main" id="{8187B0A0-D6A1-7E43-4146-B3D8B8B6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7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E199C1-3BE2-3516-5E56-1335C2C8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255" y="2531057"/>
              <a:ext cx="1137100" cy="11275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98D5F-BADF-192B-1A8C-A74822F45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432" y="2555068"/>
              <a:ext cx="1136607" cy="11035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844E47-EE2B-5BE9-8892-3D72130D89DB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D83E99-3245-6B6D-6DBA-745BC1092697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60ACA-31C2-6448-F7CB-69DBB0EAFDA3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VERSION CONTROL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GIT AND GITHUB, 	MINGW-CLI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587D68-39C0-0C33-96D6-5DFDC2337602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6" descr="An Introduction to Version Control System for Developers - Super Dev ...">
              <a:extLst>
                <a:ext uri="{FF2B5EF4-FFF2-40B4-BE49-F238E27FC236}">
                  <a16:creationId xmlns:a16="http://schemas.microsoft.com/office/drawing/2014/main" id="{7E026BF4-AD12-40F2-2823-4B5CE7C19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15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4048D4F1-FD5B-EB4E-B97A-C2E591D8B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546" y="1313170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MinGW-W64 Logos">
              <a:extLst>
                <a:ext uri="{FF2B5EF4-FFF2-40B4-BE49-F238E27FC236}">
                  <a16:creationId xmlns:a16="http://schemas.microsoft.com/office/drawing/2014/main" id="{DAC9BF17-23B6-ADE6-3975-EFAD94287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007" y="2610622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CDE92-EB8E-12F1-5590-C6BAE6213D9C}"/>
              </a:ext>
            </a:extLst>
          </p:cNvPr>
          <p:cNvGrpSpPr/>
          <p:nvPr/>
        </p:nvGrpSpPr>
        <p:grpSpPr>
          <a:xfrm>
            <a:off x="8253414" y="1171664"/>
            <a:ext cx="3261408" cy="4056427"/>
            <a:chOff x="8253414" y="1171664"/>
            <a:chExt cx="3261408" cy="4056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5922B-E8FA-517A-9626-43D7D4B57705}"/>
                </a:ext>
              </a:extLst>
            </p:cNvPr>
            <p:cNvGrpSpPr/>
            <p:nvPr/>
          </p:nvGrpSpPr>
          <p:grpSpPr>
            <a:xfrm>
              <a:off x="8253414" y="1171664"/>
              <a:ext cx="3261408" cy="4056427"/>
              <a:chOff x="8253414" y="1171664"/>
              <a:chExt cx="3261408" cy="40564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360D62-2972-51EF-FF71-084F511B6E75}"/>
                  </a:ext>
                </a:extLst>
              </p:cNvPr>
              <p:cNvSpPr/>
              <p:nvPr/>
            </p:nvSpPr>
            <p:spPr>
              <a:xfrm>
                <a:off x="8253414" y="1914343"/>
                <a:ext cx="3261408" cy="3313748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AC9FA5-75C7-1B6E-C83B-0BCFB885E099}"/>
                  </a:ext>
                </a:extLst>
              </p:cNvPr>
              <p:cNvSpPr txBox="1"/>
              <p:nvPr/>
            </p:nvSpPr>
            <p:spPr>
              <a:xfrm>
                <a:off x="8344860" y="4029708"/>
                <a:ext cx="3078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1D5DB"/>
                    </a:solidFill>
                    <a:latin typeface="Söhne"/>
                  </a:rPr>
                  <a:t>WEB SERVICE</a:t>
                </a:r>
              </a:p>
              <a:p>
                <a:r>
                  <a:rPr lang="en-US" dirty="0">
                    <a:solidFill>
                      <a:srgbClr val="D1D5DB"/>
                    </a:solidFill>
                    <a:latin typeface="Söhne"/>
                  </a:rPr>
                  <a:t>        XAMPP, GITHUB-PAGES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CC18F-592D-71E1-E180-6CC6565E9F78}"/>
                  </a:ext>
                </a:extLst>
              </p:cNvPr>
              <p:cNvSpPr/>
              <p:nvPr/>
            </p:nvSpPr>
            <p:spPr>
              <a:xfrm>
                <a:off x="8562428" y="1171664"/>
                <a:ext cx="2643378" cy="26433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2" descr="Updating PHP version with XAMPP – write">
                <a:extLst>
                  <a:ext uri="{FF2B5EF4-FFF2-40B4-BE49-F238E27FC236}">
                    <a16:creationId xmlns:a16="http://schemas.microsoft.com/office/drawing/2014/main" id="{D45D289C-6C24-1ABA-EBB7-E510F213F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46757" y="1262014"/>
                <a:ext cx="1132985" cy="130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8" descr="See the source image">
              <a:extLst>
                <a:ext uri="{FF2B5EF4-FFF2-40B4-BE49-F238E27FC236}">
                  <a16:creationId xmlns:a16="http://schemas.microsoft.com/office/drawing/2014/main" id="{3AF42547-27EB-C5EB-440F-26228B0CC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62442" y="2602177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16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7BCE9-07DC-F9AF-E23D-216DA475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5090">
            <a:off x="269240" y="579120"/>
            <a:ext cx="11653520" cy="587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C8E20-F48E-001E-593A-919367AC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425973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{3EF77A45-8E60-4456-A945-74AD9E09DE32}tf78438558_win32</Template>
  <TotalTime>1869</TotalTime>
  <Words>1333</Words>
  <Application>Microsoft Office PowerPoint</Application>
  <PresentationFormat>Widescreen</PresentationFormat>
  <Paragraphs>173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Sabon Next LT</vt:lpstr>
      <vt:lpstr>Söhne</vt:lpstr>
      <vt:lpstr>Office Theme</vt:lpstr>
      <vt:lpstr>MYSTORE WEB site mini project 1 </vt:lpstr>
      <vt:lpstr>Brief Introduction</vt:lpstr>
      <vt:lpstr>PowerPoint Presentation</vt:lpstr>
      <vt:lpstr>PowerPoint Presentation</vt:lpstr>
      <vt:lpstr>Objectives of the project</vt:lpstr>
      <vt:lpstr>TechnologIES UTILIZED TO IMPLEMENT THE PROJECT</vt:lpstr>
      <vt:lpstr>PowerPoint Presentation</vt:lpstr>
      <vt:lpstr>PowerPoint Presentation</vt:lpstr>
      <vt:lpstr>Use case diagram</vt:lpstr>
      <vt:lpstr>PowerPoint Presentation</vt:lpstr>
      <vt:lpstr>DATA FLOW diagram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user1</dc:creator>
  <cp:lastModifiedBy>user1</cp:lastModifiedBy>
  <cp:revision>242</cp:revision>
  <dcterms:created xsi:type="dcterms:W3CDTF">2023-02-13T22:44:20Z</dcterms:created>
  <dcterms:modified xsi:type="dcterms:W3CDTF">2023-02-17T05:28:58Z</dcterms:modified>
</cp:coreProperties>
</file>